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Catamaran"/>
      <p:regular r:id="rId18"/>
      <p:bold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2ACC3A-2D98-4242-A491-E10973F1F613}">
  <a:tblStyle styleId="{652ACC3A-2D98-4242-A491-E10973F1F6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CC5D007-733B-4313-ABB3-3E6372A5C38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Catamaran-bold.fntdata"/><Relationship Id="rId18" Type="http://schemas.openxmlformats.org/officeDocument/2006/relationships/font" Target="fonts/Catamara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f9fa8eb84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f9fa8eb84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737a8be3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f737a8be3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073a30795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073a30795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fa9c6530b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fa9c6530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fc37c1c5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fc37c1c5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fc3c84916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fc3c8491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c3c849163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fc3c84916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c3c849163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fc3c849163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c462848d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fc462848d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10/16/2024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Schedule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22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25" y="1066800"/>
            <a:ext cx="801975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Upcoming Week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23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373725" y="1126575"/>
            <a:ext cx="8452500" cy="3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Perform concept refinement to determine specifications for final design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Continue working on DR2 report and presentation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Follow up with Dr. Pagilla to see his lab and ask questions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Mission Statement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96000" y="1298750"/>
            <a:ext cx="8434500" cy="3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There should be such a technol</a:t>
            </a:r>
            <a:r>
              <a:rPr b="1" lang="en" sz="1900">
                <a:solidFill>
                  <a:schemeClr val="dk1"/>
                </a:solidFill>
              </a:rPr>
              <a:t>o</a:t>
            </a:r>
            <a:r>
              <a:rPr b="1" lang="en" sz="1900">
                <a:solidFill>
                  <a:schemeClr val="dk1"/>
                </a:solidFill>
              </a:rPr>
              <a:t>gy that has 6 DOF and can move through its full range of motion in each degree of freedom at 1 Hz.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dk1"/>
                </a:solidFill>
              </a:rPr>
              <a:t>Constraints:</a:t>
            </a:r>
            <a:endParaRPr sz="1900" u="sng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Degrees of freedom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Workspace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Weight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Strength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Speed of movement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Weekly Updates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83450" y="1175175"/>
            <a:ext cx="8455800" cy="3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Met with sponsor to establish constraints for project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Sent out customer needs survey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Finalized functional model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Completed idea generation concepts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Idea 1: </a:t>
            </a: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Telescopic</a:t>
            </a: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Arm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145500" y="1118500"/>
            <a:ext cx="61128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Inspired by Stanford Manipulator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Bottom joint would move up to increase workspace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Most of </a:t>
            </a:r>
            <a:r>
              <a:rPr lang="en" sz="1800">
                <a:solidFill>
                  <a:schemeClr val="dk1"/>
                </a:solidFill>
              </a:rPr>
              <a:t>maneuverability</a:t>
            </a:r>
            <a:r>
              <a:rPr lang="en" sz="1800">
                <a:solidFill>
                  <a:schemeClr val="dk1"/>
                </a:solidFill>
              </a:rPr>
              <a:t> is at wrist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550" y="1235100"/>
            <a:ext cx="2115572" cy="31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150" y="2307700"/>
            <a:ext cx="3605523" cy="21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Idea 2: Joint Actuation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50" y="1241175"/>
            <a:ext cx="3145000" cy="26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725" y="1066800"/>
            <a:ext cx="411861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Idea 3: Motors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265425" y="1150825"/>
            <a:ext cx="38862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Housing: 3D Printing or machining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Actuation/Motors: 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Brushless DC motors, good for high torque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Servomotor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896" y="1319071"/>
            <a:ext cx="4682674" cy="32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Idea 4: Belt and Motor Actuation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26276" l="27366" r="36332" t="26385"/>
          <a:stretch/>
        </p:blipFill>
        <p:spPr>
          <a:xfrm>
            <a:off x="106350" y="957175"/>
            <a:ext cx="4389376" cy="35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4">
            <a:alphaModFix/>
          </a:blip>
          <a:srcRect b="10371" l="22312" r="24487" t="20534"/>
          <a:stretch/>
        </p:blipFill>
        <p:spPr>
          <a:xfrm>
            <a:off x="4495725" y="1001775"/>
            <a:ext cx="4534402" cy="3680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Customer Data - Supplemental Survey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aphicFrame>
        <p:nvGraphicFramePr>
          <p:cNvPr id="112" name="Google Shape;112;p20"/>
          <p:cNvGraphicFramePr/>
          <p:nvPr/>
        </p:nvGraphicFramePr>
        <p:xfrm>
          <a:off x="1440500" y="143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{652ACC3A-2D98-4242-A491-E10973F1F613}</a:tableStyleId>
              </a:tblPr>
              <a:tblGrid>
                <a:gridCol w="371475"/>
                <a:gridCol w="2781300"/>
                <a:gridCol w="279082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Designated Need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Importance Score (1 to 5,  5 = most important)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Highly Maneuverable/Fast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Precise/Accurate Control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Versatile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Durable under harsh conditions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Stable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Operates for Long Durations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Lightweight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Semi-Autonomous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Customer Data - Interviews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aphicFrame>
        <p:nvGraphicFramePr>
          <p:cNvPr id="119" name="Google Shape;119;p21"/>
          <p:cNvGraphicFramePr/>
          <p:nvPr/>
        </p:nvGraphicFramePr>
        <p:xfrm>
          <a:off x="1683150" y="133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{FCC5D007-733B-4313-ABB3-3E6372A5C382}</a:tableStyleId>
              </a:tblPr>
              <a:tblGrid>
                <a:gridCol w="828675"/>
                <a:gridCol w="1476375"/>
                <a:gridCol w="1371600"/>
                <a:gridCol w="1143000"/>
                <a:gridCol w="485775"/>
                <a:gridCol w="628650"/>
              </a:tblGrid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Question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 Statement (Rodrigo Ramon)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 Statement (Michael Tomlin)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Interpreted Need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Weight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Activity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What specific motions would you expect the robot /robotic arm to handle on a regular basis? (Movement, force)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robot should be capable of moving back and forth over a specific area during cleaning operations.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robot needs to perform sweeping motions and accurately identify the edges of curved surfaces on the wall, requiring mathematical precision to navigate these arcs effectively.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robotic arm must be able to perform repetitive back-and-forth movements over designated areas while also executing sweeping motions to ensure thorough cleaning.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Executing precise movement patterns to clean specified areas and navigate curved wall surfaces effectively.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